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94"/>
  </p:notesMasterIdLst>
  <p:handoutMasterIdLst>
    <p:handoutMasterId r:id="rId95"/>
  </p:handoutMasterIdLst>
  <p:sldIdLst>
    <p:sldId id="267" r:id="rId3"/>
    <p:sldId id="270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3" r:id="rId13"/>
    <p:sldId id="282" r:id="rId14"/>
    <p:sldId id="281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167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07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3832249"/>
            <a:ext cx="4493347" cy="97931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6000" dirty="0" err="1" smtClean="0">
                <a:solidFill>
                  <a:schemeClr val="tx1"/>
                </a:solidFill>
              </a:rPr>
              <a:t>필터링</a:t>
            </a:r>
            <a:endParaRPr lang="en-US" altLang="ko-KR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가장자리 픽셀이란 영상에서 가장 왼쪽 또는 오른쪽 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위쪽 또는 아래쪽 행에 있는 픽셀을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 = (0,1)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마스크 연산을 수행하는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영상의 픽셀 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g(0,1)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계산됨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위치에서의 픽셀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 (−1,0), f (−1,1), f (−1, 2)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픽셀은 실제 영상에 존재하지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수식은 적용할 수 없으며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가장자리 픽셀에 대해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때에는 특별한 처리를 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025751"/>
            <a:ext cx="603250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영상의 필터링을 수행할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가장자리 픽셀을 확장하여 영상 바깥쪽에 가상의 픽셀을 만듦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바깥쪽 가상의 픽셀 값을 어떻게 설정하는가에 따라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 결과가 달라짐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입력 영상의 좌측 상단 부분을 확대하여 나타낸 것으로 각각의 사각형은 픽셀을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실선으로 그려진 노란색 픽셀은 영상에 실제 존재하는 픽셀이고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점선으로 표현된 바깥쪽 분홍색 픽셀은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 시 사용할 가상의 픽셀임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그림에서는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필터 마스크를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고려하여 영상 바깥쪽에 두 개씩의 가상 픽셀을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픽셀에 쓰여진 영문자는 픽셀 값을 나타내며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가상의 픽셀 위치에는 실제 영상의 픽셀 값이 대칭 형태로 나타나도록 설정되어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이러한 가장자리 픽셀 확장 방법을 이용하여 영상의 가장자리 픽셀에 대해서도 문제없이 필터링 연산을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7-3 </a:t>
            </a:r>
            <a:r>
              <a:rPr lang="ko-KR" altLang="en-US" sz="1600" b="1" dirty="0" err="1" smtClean="0"/>
              <a:t>필터링</a:t>
            </a:r>
            <a:r>
              <a:rPr lang="ko-KR" altLang="en-US" sz="1600" b="1" dirty="0" smtClean="0"/>
              <a:t> 연산을 위한 기본적인 가장자리 픽셀 확장 방법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31496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상수는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BorderTypes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열거형 상수 중 일부임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7-1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필터링에서</a:t>
            </a:r>
            <a:r>
              <a:rPr lang="ko-KR" altLang="en-US" sz="1600" b="1" dirty="0" smtClean="0"/>
              <a:t> 가장자리 픽셀 처리 방법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564895"/>
            <a:ext cx="8301938" cy="3488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필터 마스크를 사용하는 일반적인 필터링은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filter2D()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수행함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filter2D()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803717"/>
            <a:ext cx="8127846" cy="3217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filter2D()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kernel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필터를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 같은 변수를 지정하면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결과를 입력 영상에 덮어쓰게 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filter2D()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수행하는 연산을 수식으로 표현하면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3358"/>
            <a:ext cx="7313613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filter2D()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인자 중에서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ddepth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결과 영상의 깊이를 지정하는 용도로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ddepth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지정하면 출력 영상의 깊이는 입력 영상과 같게 설정됨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7-2 </a:t>
            </a:r>
            <a:r>
              <a:rPr lang="ko-KR" altLang="en-US" sz="1600" b="1" dirty="0" smtClean="0"/>
              <a:t>입력 영상의 깊이에 따라 지정 가능한 </a:t>
            </a:r>
            <a:r>
              <a:rPr lang="en-US" altLang="ko-KR" sz="1600" b="1" dirty="0" err="1" smtClean="0"/>
              <a:t>ddepth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값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52930"/>
            <a:ext cx="7034213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filter2D()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anchor, delta,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borderType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인자는 기본값을 가지고 있기 때문에 생략할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anchor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고정점으로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좌표이며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기본값인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Point(-1, -1)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지정하면 커널 행렬 중심 좌표를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고정점으로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delta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 후 결과 영상에 추가적으로 더할 값을 지정할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borderType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앞서 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BorderTypes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 중 하나를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엠보싱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필터는 입력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엠보싱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느낌이 나도록 변환하는 필터임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입력 영상에서 픽셀 값 변화가 적은 평탄한 영역은 회색으로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경계 부분은 좀 더 밝거나 어둡게 설정하면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엠보싱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느낌이 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필터 마스크를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수행하면 대각선 방향으로 픽셀 값이 급격하게 변하는 부분에서 결과 영상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훨씬 크거나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훨씬 작은 값을 가지게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픽셀 값이 크게 바뀌지 않는 평탄한 영역에서는 결과 영상의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값을 가지게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구한 결과 영상을 그대로 화면에 나타내면 음수 값은 모두 포화 연산에 의해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되어 버리기 때문에 입체감이 크게 줄어들게 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엠보싱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필터를 구현할 때에는 결과 영상에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더하는 것이 보기에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406267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7-4 </a:t>
            </a:r>
            <a:r>
              <a:rPr lang="ko-KR" altLang="en-US" sz="1600" b="1" dirty="0" err="1" smtClean="0"/>
              <a:t>엠보싱</a:t>
            </a:r>
            <a:r>
              <a:rPr lang="ko-KR" altLang="en-US" sz="1600" b="1" dirty="0" smtClean="0"/>
              <a:t> 필터 마스크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4441536"/>
            <a:ext cx="1803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7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필터링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영상의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필터링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블러링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영상 부드럽게 하기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7.3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샤프닝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영상 날카롭게 하기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7.4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잡음 제거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필터링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filter_embossing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rose.bmp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장미 영상에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엠보싱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수행하고 그 결과를 화면에 출력함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filter_embossing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파일과 사용된 영상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ch07/filter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3083358"/>
            <a:ext cx="8073151" cy="277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988757" cy="3693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28917"/>
            <a:ext cx="8085893" cy="13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엠보싱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rose.bmp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장미 입력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엠보싱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적용된 결과 영상임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장미꽃 경계 부분이 입체감 있게 표현된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값이 완만하게 바뀌는 부분에서는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영상이 대체로 밝기 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회색으로 표현됨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42900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7-5 </a:t>
            </a:r>
            <a:r>
              <a:rPr lang="ko-KR" altLang="en-US" sz="1600" b="1" dirty="0" err="1" smtClean="0"/>
              <a:t>엠보싱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필터링</a:t>
            </a:r>
            <a:r>
              <a:rPr lang="ko-KR" altLang="en-US" sz="1600" b="1" dirty="0" smtClean="0"/>
              <a:t>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050" y="3774642"/>
            <a:ext cx="7075728" cy="2586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7.2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블러링</a:t>
            </a:r>
            <a:r>
              <a:rPr lang="en-US" altLang="ko-KR" sz="2600" dirty="0" smtClean="0">
                <a:solidFill>
                  <a:schemeClr val="accent5"/>
                </a:solidFill>
              </a:rPr>
              <a:t>: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영상 부드럽게 하기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(blurring)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마치 초점이 맞지 않은 사진처럼 영상을 부드럽게 만드는 필터링 기법이며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스무딩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(smoothing)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인접한 픽셀 간의 픽셀 값 변화가 크지 않은 경우 부드러운 느낌을 받을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거친 느낌의 입력 영상을 부드럽게 만드는 용도로 사용되기도 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혹은 입력 영상에 존재하는 잡음의 영향을 제거하는 전처리 과정으로도 사용됨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평균값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평균값 필터는 입력 영상에서 특정 픽셀과 주변 픽셀들의 산술 평균을 결과 영상 픽셀 값으로 설정하는 필터임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평균값 필터에 의해 생성되는 결과 영상은 픽셀 값의 급격한 변화가 줄어들어 날카로운 에지가 무뎌지고 잡음의 영향이 크게 사라지는 효과가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평균값 필터를 너무 과도하게 사용할 경우 사물의 경계가 흐릿해지고 사물의 구분이 어려워질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평균값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행렬은 모두 원소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설정되어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전체 원소 개수로 각 행렬 원소 값을 나누는 형태로 표현되어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평균값 필터는 마스크의 크기가 커지면 커질수록 더욱 부드러운 느낌의 결과 영상을 생성하며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대신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연산량이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크게 증가할 수 있음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308335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7-6 </a:t>
            </a:r>
            <a:r>
              <a:rPr lang="ko-KR" altLang="en-US" sz="1600" b="1" dirty="0" smtClean="0"/>
              <a:t>다양한 크기의 평균값 필터 마스크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429000"/>
            <a:ext cx="6500813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평균값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blur()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평균값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blur()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사용법은 다음과 같음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507288"/>
            <a:ext cx="7944979" cy="2611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평균값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blur()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평균값 필터 마스크를 사용하여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영상을 생성함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anchor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borerType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인자는 기본값을 가지고 있으므로 함수 호출 시 생략할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blur()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같은 형태를 가짐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198572"/>
            <a:ext cx="5080000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7.1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영상의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필터링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평균값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blurring_mean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3×3, 5×5, 7×7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평균값 필터를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rose.bmp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장미 영상을 부드럽게 변환하고 그 결과를 화면에 출력함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blurring_mean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파일과 사용된 영상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ch07/blurring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25751"/>
            <a:ext cx="8053137" cy="327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평균값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83740" cy="4275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평균값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703421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평균값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rose.bmp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blur()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생성된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 값 필터의 크기가 커질수록 결과 영상이 더욱 부드럽게 변경되는 것을 확인할 수 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7-7 </a:t>
            </a:r>
            <a:r>
              <a:rPr lang="ko-KR" altLang="en-US" sz="1600" b="1" dirty="0" smtClean="0"/>
              <a:t>평균값 필터를 이용한 </a:t>
            </a:r>
            <a:r>
              <a:rPr lang="ko-KR" altLang="en-US" sz="1600" b="1" dirty="0" err="1" smtClean="0"/>
              <a:t>블러링</a:t>
            </a:r>
            <a:r>
              <a:rPr lang="ko-KR" altLang="en-US" sz="1600" b="1" dirty="0" smtClean="0"/>
              <a:t>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198572"/>
            <a:ext cx="7427913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블러링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부드럽게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평균값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7-7 </a:t>
            </a:r>
            <a:r>
              <a:rPr lang="ko-KR" altLang="en-US" sz="1600" b="1" dirty="0" smtClean="0"/>
              <a:t>평균값 필터를 이용한 </a:t>
            </a:r>
            <a:r>
              <a:rPr lang="ko-KR" altLang="en-US" sz="1600" b="1" dirty="0" err="1" smtClean="0"/>
              <a:t>블러링</a:t>
            </a:r>
            <a:r>
              <a:rPr lang="ko-KR" altLang="en-US" sz="1600" b="1" dirty="0" smtClean="0"/>
              <a:t>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7427913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분포는 평균을 중심으로 좌우 대칭의 종 모양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(bell shape)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갖는 확률 분포를 말하며 정규 분포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(normal distribution)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자연계에서 발생하는 대부분의 사건은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분포를 따르는 것으로 알려져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분포는 평균과 표준 편차에 따라 분포 모양이 결정됨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영상의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필터에서는 주로 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가우시안 분포 함수를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표준 편차가    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함수식으로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나타내면 다음과 같음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885" y="3516553"/>
            <a:ext cx="1809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3717035"/>
            <a:ext cx="21971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그래프가 모두 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최댓값을 가지며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멀어질수록 함수 값이 감소함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편차    가 작으면 가우시안 분포 함수 그래프가 뾰족한 형태가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표준 편차   가 크면 그래프가 넓게 퍼지면서 완만한 형태를 따름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 값은 특정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발생할 수 있는 확률의 개념을 가지며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 아래 면적을 모두 더하면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531" y="2507288"/>
            <a:ext cx="1809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8148" y="2852930"/>
            <a:ext cx="1809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7-8 </a:t>
            </a:r>
            <a:r>
              <a:rPr lang="ko-KR" altLang="en-US" sz="1600" b="1" dirty="0" smtClean="0"/>
              <a:t>평균이 </a:t>
            </a:r>
            <a:r>
              <a:rPr lang="en-US" altLang="ko-KR" sz="1600" b="1" dirty="0" smtClean="0"/>
              <a:t>0</a:t>
            </a:r>
            <a:r>
              <a:rPr lang="ko-KR" altLang="en-US" sz="1600" b="1" dirty="0" smtClean="0"/>
              <a:t>인 </a:t>
            </a:r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차원 </a:t>
            </a:r>
            <a:r>
              <a:rPr lang="ko-KR" altLang="en-US" sz="1600" b="1" dirty="0" err="1" smtClean="0"/>
              <a:t>가우시안</a:t>
            </a:r>
            <a:r>
              <a:rPr lang="ko-KR" altLang="en-US" sz="1600" b="1" dirty="0" smtClean="0"/>
              <a:t> 분포 함수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6589713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분포를 따르는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필터 마스크 행렬을 생성하려면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함수를 근사해야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변수를 사용하고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분포의 모양을 결정하는 평균과 표준 편차도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방향에 따라 따로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방향의 표준 편차가 각각             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함수는 다음과 같이 정의됨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1096" y="3048000"/>
            <a:ext cx="7239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3601821"/>
            <a:ext cx="3302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 그래프는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 그래프의 차원을 확장한 형태임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7-9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최댓값을 갖고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평균에서 멀어질수록 함수가 감소함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함수의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그래프 아래의 부피를 구하면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42900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7-9 </a:t>
            </a:r>
            <a:r>
              <a:rPr lang="ko-KR" altLang="en-US" sz="1600" b="1" dirty="0" smtClean="0"/>
              <a:t>평균이 </a:t>
            </a:r>
            <a:r>
              <a:rPr lang="en-US" altLang="ko-KR" sz="1600" b="1" dirty="0" smtClean="0"/>
              <a:t>(0, 0)</a:t>
            </a:r>
            <a:r>
              <a:rPr lang="ko-KR" altLang="en-US" sz="1600" b="1" dirty="0" smtClean="0"/>
              <a:t>인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차원 </a:t>
            </a:r>
            <a:r>
              <a:rPr lang="ko-KR" altLang="en-US" sz="1600" b="1" dirty="0" err="1" smtClean="0"/>
              <a:t>가우시안</a:t>
            </a:r>
            <a:r>
              <a:rPr lang="ko-KR" altLang="en-US" sz="1600" b="1" dirty="0" smtClean="0"/>
              <a:t> 함수 그래프</a:t>
            </a:r>
            <a:r>
              <a:rPr lang="en-US" altLang="ko-KR" sz="1600" b="1" dirty="0" smtClean="0"/>
              <a:t>(           =1.0)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8498" y="3501135"/>
            <a:ext cx="5969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296" y="3774642"/>
            <a:ext cx="6560007" cy="2649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처리에서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(filtering)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이란 영상에서 원하는 정보만 통과시키고 원치 않는 정보는 걸러 내는 작업임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지저분한 잡음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(noise)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걸러 내어 영상을 깔끔하게 만드는 필터가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부드러운 느낌의 성분을 제거함으로써 영상을 좀 더 날카로운 느낌이 나도록 만들 수도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보통 마스크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(mask)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부르는 작은 크기의 행렬을 이용함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성격을 정의하는 행렬이며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(kernel),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윈도우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(window)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라고도 부르며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경우에 따라서는 마스크 자체를 필터라고 부르기도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마스크는 다양한 크기와 모양으로 정의할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행렬의 원소는 보통 실수로 구성됨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필터는 이러한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함수로부터 구한 마스크 행렬을 사용함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함수는 연속 함수이지만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이산형의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마스크를 만들기 위해서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정수인 위치에서만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 값을 추출하여 마스크를 생성함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표준 편차가   인 가우시안 분포는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-4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사이인 구간에서 그 값의 대부분이 존재하기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마스크의 크기는 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(8   +1)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결정함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9432" y="2852930"/>
            <a:ext cx="1809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1319" y="2852930"/>
            <a:ext cx="1809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210" y="2852930"/>
            <a:ext cx="1809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5424" y="3113304"/>
            <a:ext cx="180975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7-10                 1.0</a:t>
            </a:r>
            <a:r>
              <a:rPr lang="ko-KR" altLang="en-US" sz="1600" b="1" dirty="0" smtClean="0"/>
              <a:t>인 경우의 가우시안 필터 마스크</a:t>
            </a: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4471" y="1988825"/>
            <a:ext cx="876191" cy="215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내용 개체 틀 4"/>
          <p:cNvSpPr txBox="1">
            <a:spLocks/>
          </p:cNvSpPr>
          <p:nvPr/>
        </p:nvSpPr>
        <p:spPr>
          <a:xfrm>
            <a:off x="498995" y="1459935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5425" marR="0" lvl="0" indent="-225425" algn="l" defTabSz="4572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Bold" pitchFamily="18" charset="-127"/>
                <a:ea typeface="KoPub돋움체_Pro Bold" pitchFamily="18" charset="-127"/>
                <a:cs typeface="+mn-cs"/>
              </a:rPr>
              <a:t>가우시안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Bold" pitchFamily="18" charset="-127"/>
                <a:ea typeface="KoPub돋움체_Pro Bold" pitchFamily="18" charset="-127"/>
                <a:cs typeface="+mn-cs"/>
              </a:rPr>
              <a:t> 필터</a:t>
            </a: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504B4B"/>
              </a:solidFill>
              <a:effectLst/>
              <a:uLnTx/>
              <a:uFillTx/>
              <a:latin typeface="KoPub돋움체_Pro Light" pitchFamily="18" charset="-127"/>
              <a:ea typeface="KoPub돋움체_Pro Light" pitchFamily="18" charset="-127"/>
              <a:cs typeface="+mn-cs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72" y="2276860"/>
            <a:ext cx="8176625" cy="327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필터 마스크를 이용하여 마스크 연산을 수행한다는 것은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대상 픽셀 근처에는 가중치를 크게 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대상 픽셀과 멀리 떨어져 있는 주변부에는 가중치를 조금만 주어서 가중 평균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(weighted average)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구하는 것과 같음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마스크가 가중 평균을 구하기 위한 가중치 행렬 역할을 하는 것임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연산에 의한 영상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마스크 크기가 커짐에 따라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연산량도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함께 증가함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행렬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9×9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이기 때문에 한 번의 마스크 연산 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번의 곱셈 연산이 필요함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큰 표준 편차 값을 사용하면 마스크 크기도 함께 커지므로 연산 속도 측면에서 부담이 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함수의 곱으로 분리할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특성을 이용하면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연산량을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크게 줄일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 수식은 다음과 같이 분리하여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함수의 곱으로 분리되는 것을 볼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필터 마스크 생성 함수를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방향으로의 함수와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방향으로의 함수로 각각 분리할 수 있을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방향으로의 함수와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방향으로의 함수로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마스크 연산을 수행함으로써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영상을 얻을 수 있음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219253"/>
            <a:ext cx="60579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  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1×9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마스크 행렬은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한 번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다시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전치 행렬인    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마스크로 한 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것과 같은 결과를 얻을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픽셀 하나에 대해 필요한 곱셈 연산 횟수가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번으로 감소하며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연산량이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줄어듬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1931218"/>
            <a:ext cx="3333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2161646"/>
            <a:ext cx="7694613" cy="36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6436" y="2564895"/>
            <a:ext cx="1428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2934" y="2852930"/>
            <a:ext cx="14287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65502" y="2795323"/>
            <a:ext cx="248829" cy="30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가우시안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GaussianBlur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GaussianBlur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564895"/>
            <a:ext cx="7944980" cy="342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blurring_gaussian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표준 편차를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정수 단위로 증가시키면서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rose.bmp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장미 영상에 대해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blurring_gaussian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파일과 사용된 영상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ch07/blurring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83358"/>
            <a:ext cx="8020820" cy="323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206443" cy="4345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346401" cy="116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rose.bmp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GaussianBlur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생성된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편차 값이 커질수록 결과 영상이 더욱 부드럽게 변경되는 것을 확인할 수 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7-11 </a:t>
            </a:r>
            <a:r>
              <a:rPr lang="ko-KR" altLang="en-US" sz="1600" b="1" dirty="0" err="1" smtClean="0"/>
              <a:t>가우시안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필터링</a:t>
            </a:r>
            <a:r>
              <a:rPr lang="ko-KR" altLang="en-US" sz="1600" b="1" dirty="0" smtClean="0"/>
              <a:t>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198572"/>
            <a:ext cx="8307818" cy="207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형태의 직사각형 행렬을 사용하기도 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3×3, 5×5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정방형 행렬을 사용하기도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필요하다면 십자가 모양의 마스크를 사용할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가지 모양의 필터 마스크 중에서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정방형 행렬이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연산에서 가장 널리 사용되고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7-11 </a:t>
            </a:r>
            <a:r>
              <a:rPr lang="ko-KR" altLang="en-US" sz="1600" b="1" dirty="0" err="1" smtClean="0"/>
              <a:t>가우시안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필터링</a:t>
            </a:r>
            <a:r>
              <a:rPr lang="ko-KR" altLang="en-US" sz="1600" b="1" dirty="0" smtClean="0"/>
              <a:t>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285163" cy="2068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GaussianBlur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내부에서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구현할 때에도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방향에 따라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마스크를 각각 생성하여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마스크를 생성하기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getGaussianKernel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사용자가 지정한 표준 편차를 따르는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 마스크 행렬을 생성하여 반환함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getGaussianKernel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4005070"/>
            <a:ext cx="8002130" cy="2124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가우시안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getGaussianKernel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표준 편차가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sigma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 함수로부터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ksize×1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필터 마스크 행렬을 생성하여 반환함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ksize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(8*sigma + 1)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같거나 크게 지정하는 것이 좋음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행렬의 원소에 저장되는 값은 다음 수식을 따름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                          의 범위를 가지며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                 이 되도록 만드는 상수임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083358"/>
            <a:ext cx="26289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4899" y="4120284"/>
            <a:ext cx="15621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463" y="4198312"/>
            <a:ext cx="123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74423" y="4037951"/>
            <a:ext cx="998608" cy="42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7.3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샤프닝</a:t>
            </a:r>
            <a:r>
              <a:rPr lang="en-US" altLang="ko-KR" sz="2600" dirty="0" smtClean="0">
                <a:solidFill>
                  <a:schemeClr val="accent5"/>
                </a:solidFill>
              </a:rPr>
              <a:t>: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영상 날카롭게 하기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샤프닝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날카롭게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언샤프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마스크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샤프닝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(sharpening)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이란 영상을 날카로운 느낌이 나도록 변경하는 필터링 기법임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날카로운 느낌의 영상이란 초점이 잘 맞은 사진처럼 객체의 윤곽이 뚜렷하게 구분되는 영상을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촬영된 사진을 초점이 잘 맞은 사진처럼 보이게끔 변경하려면 영상 에지 근방에서 픽셀 값의 명암비가 커지도록 수정해야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샤프닝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기법과 관련해서 흥미로운 사실은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샤프닝을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사용한다는 점임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적용되어 부드러워진 영상을 활용하여 반대로 날카로운 영상을 생성함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적용된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날카롭지 않은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언샤프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unsharp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하다고 말하기도 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언샤프한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이용하여 역으로 날카로운 영상을 생성하는 필터를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언샤프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마스크 필터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unsharp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mask filter)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샤프닝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날카롭게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언샤프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마스크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가로축은 픽셀 좌표의 이동을 나타내며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세로축은 픽셀 값을 나타냄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7-12 </a:t>
            </a:r>
            <a:r>
              <a:rPr lang="ko-KR" altLang="en-US" sz="1600" b="1" dirty="0" err="1" smtClean="0"/>
              <a:t>언샤프</a:t>
            </a:r>
            <a:r>
              <a:rPr lang="ko-KR" altLang="en-US" sz="1600" b="1" dirty="0" smtClean="0"/>
              <a:t> 마스크 필터의 동작 방식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564895"/>
            <a:ext cx="6346608" cy="194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8" y="4523533"/>
            <a:ext cx="6346608" cy="194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샤프닝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날카롭게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언샤프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마스크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영상에서 블러링된 영상을 뺀 결과이므로             는 입력 영상에서 오직 날카로운 성분만을 가지고 있는 함수라고 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            에            를 더함으로써 날카로운 성분이 강조된 최종 영상             가 얻어지는 것으로 해석할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에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단순하게 더하는 것이 아니라 실수 가중치를 곱한 후 더하면 날카로운 정도를 사용자가 조절할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샤프닝이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적용된 결과 영상             수식을 다음과 같이 수정할 수 있음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005070"/>
            <a:ext cx="355600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7111" y="1873611"/>
            <a:ext cx="639500" cy="25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5099" y="1873610"/>
            <a:ext cx="639500" cy="25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2325" y="2449681"/>
            <a:ext cx="639500" cy="25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8829" y="2471738"/>
            <a:ext cx="713162" cy="30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3185" y="2465412"/>
            <a:ext cx="714807" cy="32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3702" y="3025751"/>
            <a:ext cx="713162" cy="30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7292" y="3025751"/>
            <a:ext cx="639500" cy="25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04646" y="3659428"/>
            <a:ext cx="714807" cy="32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샤프닝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날카롭게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언샤프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마스크 필터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    는 샤프닝 결과 영상의 날카로운 정도를 조절할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지정하면 날카로운 성분을 그대로 한 번 더하는 셈이고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작은 값을 지정하면 조금 덜 날카로운 영상을 만들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             대신                             수식을 대입하고 식을 정리하면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언샤프 마스크 필터 함수를 따로 제공하지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앞 수식을 그대로 소스 코드 형태로 작성하면 어렵지 않게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샤프닝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영상을 얻을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수식에서           는 입력 영상에 블러링이 적용된 영상이며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구하기 위해 평균값 필터를 사용해도 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필터를 사용해도 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필터로           영상을 생성할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분포의 표준 편차를 어떻게 지정하느냐가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샤프닝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결과에 영향을 줄 수 있음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0113" y="1931218"/>
            <a:ext cx="1428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1222" y="2219253"/>
            <a:ext cx="1428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1012" y="2276860"/>
            <a:ext cx="14287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7882" y="2794752"/>
            <a:ext cx="705908" cy="33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7039" y="2720542"/>
            <a:ext cx="1681692" cy="42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5257" y="3168483"/>
            <a:ext cx="4323241" cy="95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82866" y="4972050"/>
            <a:ext cx="645710" cy="37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40541" y="5560459"/>
            <a:ext cx="645710" cy="373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샤프닝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날카롭게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언샤프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마스크 필터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unsharp_mask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rose.bmp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장미 영상을 다양한 표준 편차 값으로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필터를 적용하고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샤프닝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영상을 생성함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unsharp_mask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파일과 사용된 영상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ch07/sharpen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025751"/>
            <a:ext cx="8002130" cy="3246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샤프닝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날카롭게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언샤프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마스크 필터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83424"/>
            <a:ext cx="7740486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표시한 다양한 필터 마스크에서 진한 색으로 표시한 위치는 고정점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(anchor point)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나타냄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고정점은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현재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작업을 수행하고 있는 기준 픽셀 위치를 나타내고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경우 마스크 행렬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정중앙을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고정점으로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 </a:t>
            </a:r>
            <a:r>
              <a:rPr lang="ko-KR" altLang="en-US" sz="1600" b="1" dirty="0" smtClean="0"/>
              <a:t>다양한 필터 마스크 모양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3429000"/>
            <a:ext cx="7593013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샤프닝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날카롭게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언샤프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마스크 필터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57479" cy="151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샤프닝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날카롭게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언샤프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마스크 필터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나타난 장미 영상은 입력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나타난 영상은 다양한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sigma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값에 의해 생성된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언샤프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마스크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영상보다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장미꽃 경계 부분이 좀 더 뚜렷하게 구분이 되는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sigma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커짐에 따라 다소 과장된 느낌의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샤프닝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영상이 만들어질 수도 있으니 주의해야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날카로운 성분에 대한 가중치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alpha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고정하여 사용하였지만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변경하여 다양한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alpha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값에 대해서도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샤프닝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결과를 확인해 보기 바람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샤프닝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날카롭게 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언샤프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마스크 필터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7-13 </a:t>
            </a:r>
            <a:r>
              <a:rPr lang="ko-KR" altLang="en-US" sz="1600" b="1" dirty="0" err="1" smtClean="0"/>
              <a:t>언샤프</a:t>
            </a:r>
            <a:r>
              <a:rPr lang="ko-KR" altLang="en-US" sz="1600" b="1" dirty="0" smtClean="0"/>
              <a:t> 마스크 </a:t>
            </a:r>
            <a:r>
              <a:rPr lang="ko-KR" altLang="en-US" sz="1600" b="1" dirty="0" err="1" smtClean="0"/>
              <a:t>필터링</a:t>
            </a:r>
            <a:r>
              <a:rPr lang="ko-KR" altLang="en-US" sz="1600" b="1" dirty="0" smtClean="0"/>
              <a:t>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190153" cy="404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7.4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잡음 제거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필터링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잡음 제거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영상과 잡음 모델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신호 처리 관점에서 잡음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(noise)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이란 원본 신호에 추가된 원치 않은 신호를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잡음은 주로 영상을 획득하는 과정에서 발생함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디지털 카메라에서 사진을 촬영하는 경우에는 광학적 신호를 전기적 신호로 변환하는 센서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(sensor)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주로 잡음이 추가됨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디지털 카메라에서 카메라 렌즈가 바라보는 장면을 원본 신호             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추가되는 잡음을             라고 표현한다면 실제로 카메라에서 획득되는 영상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보통 다음과 같이 표현함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75" y="3025751"/>
            <a:ext cx="7239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4218" y="3429000"/>
            <a:ext cx="7239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9771" y="3764684"/>
            <a:ext cx="7747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7973" y="4177891"/>
            <a:ext cx="2885377" cy="35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잡음 제거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영상과 잡음 모델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잡음이 생성되는 방식을 잡음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(noise model)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다양한 잡음 모델 중에서 가장 대표적인 잡음 모델은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잡음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(Gaussian noise model)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잡음 모델은 보통 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가우시안 분포를 따르는 잡음을 의미함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잡음 제거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영상과 잡음 모델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편차가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잡음 모델일수록 잡음에 의한 픽셀 값 변화가 적다고 생각할 수 있음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39510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7-14 </a:t>
            </a:r>
            <a:r>
              <a:rPr lang="ko-KR" altLang="en-US" sz="1600" b="1" dirty="0" smtClean="0"/>
              <a:t>평균이 </a:t>
            </a:r>
            <a:r>
              <a:rPr lang="en-US" altLang="ko-KR" sz="1600" b="1" dirty="0" smtClean="0"/>
              <a:t>0</a:t>
            </a:r>
            <a:r>
              <a:rPr lang="ko-KR" altLang="en-US" sz="1600" b="1" dirty="0" smtClean="0"/>
              <a:t>이고 표준 편차가 </a:t>
            </a:r>
            <a:r>
              <a:rPr lang="en-US" altLang="ko-KR" sz="1600" b="1" dirty="0" smtClean="0"/>
              <a:t>10</a:t>
            </a:r>
            <a:r>
              <a:rPr lang="ko-KR" altLang="en-US" sz="1600" b="1" dirty="0" smtClean="0"/>
              <a:t>인 가우시안 분포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223" y="2795323"/>
            <a:ext cx="6792913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잡음 제거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영상과 잡음 모델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영상에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따르는 잡음을 인위적으로 추가할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잡음으로 구성된 행렬을 생성하여 반환합니다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전달되는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미리 적절한 타입으로 생성되어 있어야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생성된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난수는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맞게끔 포화 연산이 수행됨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가우시안 잡음을 생성할 경우 양수와 음수가 섞여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난수가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발생하므로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CV_32S, CV_32F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부호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사용해야 함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50593"/>
            <a:ext cx="8145005" cy="1588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잡음 제거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영상과 잡음 모델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noise_gaussian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 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표준 편차가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10, 20, 30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가우시안 잡음을 추가하여 화면에 나타냄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noise_gaussian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내려 받은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ch07/noise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2331" y="3083358"/>
            <a:ext cx="8060194" cy="325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잡음 제거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영상과 잡음 모델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98713" cy="3913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연산의 결과는 마스크 행렬의 모양과 원소 값에 의해 결정됨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행렬을 어떻게 정의하는가에 따라 영상을 전반적으로 부드럽게 만들 수도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날카롭게 만들 수도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잡음을 제거하거나 에지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(edge)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성분만 나타나도록 만들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마스크를 이용한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영상의 모든 픽셀 위로 마스크 행렬을 이동시키면서 마스크 연산을 수행하는 방식으로 이루어짐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연산이란 마스크 행렬의 모든 원소에 대하여 마스크 행렬 원소 값과 같은 위치에 있는 입력 영상 픽셀 값을 서로 곱한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모두 더하는 연산임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연산의 결과를 출력 영상에서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위치에 대응되는 픽셀 값으로 설정함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잡음 제거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영상과 잡음 모델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07892" cy="3640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잡음 제거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영상과 잡음 모델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비해 가우시안 잡음이 추가된 결과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거칠고 지저분해 보이는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표준 편차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stddev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증가함에 따라 잡음의 영향이 커지므로 결과 영상이 더욱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지저분해지는것을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볼 수 있음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10" y="308335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7-15 </a:t>
            </a:r>
            <a:r>
              <a:rPr lang="ko-KR" altLang="en-US" sz="1600" b="1" dirty="0" err="1" smtClean="0"/>
              <a:t>가우시안</a:t>
            </a:r>
            <a:r>
              <a:rPr lang="ko-KR" altLang="en-US" sz="1600" b="1" dirty="0" smtClean="0"/>
              <a:t> 잡음 추가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429000"/>
            <a:ext cx="5947187" cy="3153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잡음 제거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영상과 잡음 모델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7-15 </a:t>
            </a:r>
            <a:r>
              <a:rPr lang="ko-KR" altLang="en-US" sz="1600" b="1" dirty="0" err="1" smtClean="0"/>
              <a:t>가우시안</a:t>
            </a:r>
            <a:r>
              <a:rPr lang="ko-KR" altLang="en-US" sz="1600" b="1" dirty="0" smtClean="0"/>
              <a:t> 잡음 추가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5985564" cy="3173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영상에는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잡음이 포함되어 있으며 많은 컴퓨터 비전 시스템이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잡음을 제거하기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픽셀 값이 크게 변하지 않는 평탄한 영역에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필터가 적용될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주변 픽셀 값이 부드럽게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블러링되면서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잡음의 영향도 크게 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값이 급격하게 변경되는 에지 근방에 동일한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필터가 적용되면 잡음뿐만 아니라 에지 성분까지 함께 감소하게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잡음이 줄어들면서 함께 에지도 무뎌지기 때문에 객체의 윤곽이 흐릿하게 바뀜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단점을 보완하기 위해 많은 사람들이 에지 정보는 그대로 유지하면서 잡음만 제거하는 에지 보전 잡음 제거 필터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(edge-preserving noise removal filter)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연구함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1998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토마시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(C.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Tomasi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제안한 양방향 필터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(bilateral filter)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에지 성분은 그대로 유지하면서 가우시안 잡음을 효과적으로 제거하는 알고리즘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[Tomasi98]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양방향 필터 기능은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초기 버전부터 포함되어 있어서 많은 사람들이 사용하고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양방향 필터는 다음 공식을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   는 입력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출력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   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픽셀의 좌표를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점에서의 입력 영상 픽셀 값이고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점에서의 출력 영상 픽셀 값임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와      는 각각 표준 편차가     와    인 가우시안 분포 함수임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필터 크기를 나타내고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양방향 필터 마스크 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되도록 만드는 정규화 상수임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양방향 필터 수식은 매우 복잡해 보이지만 가만히 살펴보면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곱으로 구성된 필터임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349" y="2165968"/>
            <a:ext cx="4543184" cy="65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3877" y="2921890"/>
            <a:ext cx="1714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60" y="2910537"/>
            <a:ext cx="133350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5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3230" y="2852930"/>
            <a:ext cx="1428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6533" y="2852930"/>
            <a:ext cx="1428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8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73187" y="3198572"/>
            <a:ext cx="2000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9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91650" y="3198572"/>
            <a:ext cx="1905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28094" y="3198572"/>
            <a:ext cx="1428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6557" y="3198572"/>
            <a:ext cx="1428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1" name="Picture 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39354" y="3256179"/>
            <a:ext cx="2190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210" y="3198572"/>
            <a:ext cx="1428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2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73187" y="3837012"/>
            <a:ext cx="329516" cy="34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3" name="Picture 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26599" y="3850463"/>
            <a:ext cx="316514" cy="327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4" name="Picture 1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07895" y="3832249"/>
            <a:ext cx="1905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5" name="Picture 1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151072" y="3832249"/>
            <a:ext cx="1905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6" name="Picture 2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73187" y="4177891"/>
            <a:ext cx="1333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7" name="Picture 2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362253" y="4100513"/>
            <a:ext cx="287941" cy="36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                   함수는 두 점 사이의 거리에 대한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함수로서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필터와 완전히 같은 의미로 동작함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                     함수는 두 점의 픽셀 값 차이에 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함수는 두 점의 픽셀 밝기 값의 차이가 적은 평탄한 영역에서는 큰 가중치를 갖게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에지를 사이에 두고 있는 두 픽셀에 대해서는                값이 크게 나타나므로 상대적으로                는 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값이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양방향 필터 수식이 픽셀 값의 차이에 의존적이기 때문에 양방향 필터 마스크는 영상의 모든 픽셀에서 서로 다른 형태를 갖게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픽셀 위치에서 주변 픽셀과의 밝기 차이에 의한 고유의 필터 마스크 행렬을 만들어서 마스크 연산을 수행해야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위치에서 일정한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마스크 행렬을 사용하는 것과 차이가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양방향 필터는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블러링보다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훨씬 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연산량을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필요로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88" y="1877542"/>
            <a:ext cx="1071476" cy="284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7420" y="2449681"/>
            <a:ext cx="1201584" cy="304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2778847"/>
            <a:ext cx="1201584" cy="304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63284" y="3400424"/>
            <a:ext cx="916786" cy="332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7292" y="3659428"/>
            <a:ext cx="1201584" cy="304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bilateralFilter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양방향 필터를 수행할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bilateralFilter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564895"/>
            <a:ext cx="8028742" cy="329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bilateralFilter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sigmaSpace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일반적인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표준 편차와 같은 개념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클수록 더 많은 주변 픽셀을 고려하여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sigmaColor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주변 픽셀과의 밝기 차이에 관한 표준 편차임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sigmaColor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작게 지정할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값 차이가 큰 주변 픽셀과는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적용되지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sigmaColor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크게 지정하면 픽셀 값 차이가 조금 크더라도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sigmaColor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이용하여 어느 정도 밝기 차를 갖는 에지를 보존할 것인지를 조정할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filter_bilateral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잡음을 추가하고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양방향 필터를 각각 적용하여 그 결과를 비교함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filter_bilateral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ch07/noise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025510"/>
            <a:ext cx="8106172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118616" cy="3701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중심이 입력 영상의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 위에 위치했을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영상의 픽셀 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같이 계산됨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498945"/>
            <a:ext cx="7043040" cy="9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8205354" cy="1708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창의 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 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표준 편차가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가우시안 잡음이 추가된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영상에 대해 표준 편차가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가우시안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수행한 결과가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dst1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비해 지글거리는 잡음의 영향은 크게 줄었지만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머리카락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배경 사물의 경계 부분이 함께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블러링되어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흐릿하게 변경됨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양방향 필터가 적용된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src2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머리카락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배경 사물의 경계는 그대로 유지됨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평탄한 영역의 잡음은 크게 줄어들어 눈으로 보기에 매우 깔끔한 느낌을 주는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양방향 필터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7-16 </a:t>
            </a:r>
            <a:r>
              <a:rPr lang="ko-KR" altLang="en-US" sz="1600" b="1" dirty="0" smtClean="0"/>
              <a:t>양방향 </a:t>
            </a:r>
            <a:r>
              <a:rPr lang="ko-KR" altLang="en-US" sz="1600" b="1" dirty="0" err="1" smtClean="0"/>
              <a:t>필터링</a:t>
            </a:r>
            <a:r>
              <a:rPr lang="ko-KR" altLang="en-US" sz="1600" b="1" dirty="0" smtClean="0"/>
              <a:t> 예제 코드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873" y="2301190"/>
            <a:ext cx="7846796" cy="2740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미디언 필터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(median filter)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영상에서 자기 자신 픽셀과 주변 픽셀 값 중에서 중간값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(median)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선택하여 결과 영상 픽셀 값으로 설정하는 필터링 기법임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미디언 필터는 마스크 행렬과 입력 영상 픽셀 값을 서로 곱한 후 모두 더하는 형태의 연산을 사용하지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미디언 필터는 주변 픽셀 값들의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중간값을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선택하기 위해 내부에서 픽셀 값 정렬 과정이 사용됨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미디언 필터는 특히 잡음 픽셀 값이 주변 픽셀 값과 큰 차이가 있는 경우에 효과적으로 동작함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 추가되는 잡음 중에 소금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후추 잡음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(salt &amp; pepper noise)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픽셀 값이 일정 확률로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변경되는 형태의 잡음임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‘소금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후추’라는 다소 재미있는 이름이 붙은 이유는 잡음이 마치 소금과 후추처럼 흰색 또는 검은색으로 구성되기 때문임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후추 잡음이 추가된 영상에 미디언 필터를 적용하면 대부분 소금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후추 잡음이 아닌 원본 영상에 존재하는 픽셀 값이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중간값으로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선택되기 때문에 잡음은 효과적으로 제거됨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가장 왼쪽 그림은 입력 영상 특정 위치에서의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주변 픽셀 값 배열을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영역의 픽셀 값을 일렬로 늘여 세운 후 픽셀 값 크기 순으로 정렬함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정렬된 데이터에서 중앙에 있는 픽셀 값인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선택하여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영상의 픽셀 값으로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이와 같은 과정을 영상 전체 픽셀에 대하여 수행하면 미디언 필터 결과 영상이 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7-17 </a:t>
            </a:r>
            <a:r>
              <a:rPr lang="ko-KR" altLang="en-US" sz="1600" b="1" dirty="0" smtClean="0"/>
              <a:t>미디언 </a:t>
            </a:r>
            <a:r>
              <a:rPr lang="ko-KR" altLang="en-US" sz="1600" b="1" dirty="0" err="1" smtClean="0"/>
              <a:t>필터링</a:t>
            </a:r>
            <a:r>
              <a:rPr lang="ko-KR" altLang="en-US" sz="1600" b="1" dirty="0" smtClean="0"/>
              <a:t> 수행 과정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7861997" cy="410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medianBlur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미디언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medianBlur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medianBlur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ksize×ksize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필터 크기를 이용하여 미디언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다채널 영상인 경우 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채널별로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medianBlur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내부적으로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BORDER_REPLICATE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방식으로 가장자리 외곽 픽셀 값을 설정하여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543233"/>
            <a:ext cx="8059280" cy="1807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filter_median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입력 영상 전체 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픽셀에 소금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후추 잡음을 추가하고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필터와 미디언 필터를 수행한 결과 영상을 화면에 출력함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filter_median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사용하는 전체 소스 코드는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ch07/noise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3313786"/>
            <a:ext cx="8156660" cy="2784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41150" cy="437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82199" cy="35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필터링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연산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7-2 </a:t>
            </a:r>
            <a:r>
              <a:rPr lang="ko-KR" altLang="en-US" sz="1600" b="1" dirty="0" smtClean="0"/>
              <a:t>마스크를 이용한 </a:t>
            </a:r>
            <a:r>
              <a:rPr lang="ko-KR" altLang="en-US" sz="1600" b="1" dirty="0" err="1" smtClean="0"/>
              <a:t>필터링</a:t>
            </a:r>
            <a:r>
              <a:rPr lang="ko-KR" altLang="en-US" sz="1600" b="1" dirty="0" smtClean="0"/>
              <a:t> 연산 방법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5274490" cy="415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확률로 소금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후추 잡음이 추가된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영상에 대해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필터를 적용한 결과가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dst1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후추 잡음에 대해서는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적용하여도 여전히 영상이 지저분하게 보이는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미디언 필터를 적용한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dst2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영상에서는 잡음에 의해 추가된 흰색 또는 검은색 픽셀이 효과적으로 제거된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미디언 필터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7-18 </a:t>
            </a:r>
            <a:r>
              <a:rPr lang="ko-KR" altLang="en-US" sz="1600" b="1" dirty="0" smtClean="0"/>
              <a:t>미디언 </a:t>
            </a:r>
            <a:r>
              <a:rPr lang="ko-KR" altLang="en-US" sz="1600" b="1" dirty="0" err="1" smtClean="0"/>
              <a:t>필터링</a:t>
            </a:r>
            <a:r>
              <a:rPr lang="ko-KR" altLang="en-US" sz="1600" b="1" dirty="0" smtClean="0"/>
              <a:t>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394700" cy="2989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3144</TotalTime>
  <Words>4196</Words>
  <Application>Microsoft Office PowerPoint</Application>
  <PresentationFormat>화면 슬라이드 쇼(4:3)</PresentationFormat>
  <Paragraphs>456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91</vt:i4>
      </vt:variant>
    </vt:vector>
  </HeadingPairs>
  <TitlesOfParts>
    <vt:vector size="101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07</vt:lpstr>
      <vt:lpstr>PowerPoint 프레젠테이션</vt:lpstr>
      <vt:lpstr>7.1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1. 영상의 필터링</vt:lpstr>
      <vt:lpstr>2. 엠보싱 필터링</vt:lpstr>
      <vt:lpstr>2. 엠보싱 필터링</vt:lpstr>
      <vt:lpstr>2. 엠보싱 필터링</vt:lpstr>
      <vt:lpstr>2. 엠보싱 필터링</vt:lpstr>
      <vt:lpstr>2. 엠보싱 필터링</vt:lpstr>
      <vt:lpstr>2. 엠보싱 필터링</vt:lpstr>
      <vt:lpstr>7.2 블러링: 영상 부드럽게 하기</vt:lpstr>
      <vt:lpstr>1. 블러링: 영상 부드럽게 하기</vt:lpstr>
      <vt:lpstr>1. 블러링: 영상 부드럽게 하기</vt:lpstr>
      <vt:lpstr>1. 블러링: 영상 부드럽게 하기</vt:lpstr>
      <vt:lpstr>1. 블러링: 영상 부드럽게 하기</vt:lpstr>
      <vt:lpstr>1. 블러링: 영상 부드럽게 하기</vt:lpstr>
      <vt:lpstr>1. 블러링: 영상 부드럽게 하기</vt:lpstr>
      <vt:lpstr>1. 블러링: 영상 부드럽게 하기</vt:lpstr>
      <vt:lpstr>1. 블러링: 영상 부드럽게 하기</vt:lpstr>
      <vt:lpstr>1. 블러링: 영상 부드럽게 하기</vt:lpstr>
      <vt:lpstr>1. 블러링: 영상 부드럽게 하기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2. 가우시안 필터</vt:lpstr>
      <vt:lpstr>7.3 샤프닝: 영상 날카롭게 하기</vt:lpstr>
      <vt:lpstr>1. 샤프닝: 영상 날카롭게 하기</vt:lpstr>
      <vt:lpstr>1. 샤프닝: 영상 날카롭게 하기</vt:lpstr>
      <vt:lpstr>1. 샤프닝: 영상 날카롭게 하기</vt:lpstr>
      <vt:lpstr>1. 샤프닝: 영상 날카롭게 하기</vt:lpstr>
      <vt:lpstr>1. 샤프닝: 영상 날카롭게 하기</vt:lpstr>
      <vt:lpstr>1. 샤프닝: 영상 날카롭게 하기</vt:lpstr>
      <vt:lpstr>1. 샤프닝: 영상 날카롭게 하기</vt:lpstr>
      <vt:lpstr>1. 샤프닝: 영상 날카롭게 하기</vt:lpstr>
      <vt:lpstr>1. 샤프닝: 영상 날카롭게 하기</vt:lpstr>
      <vt:lpstr>7.4 잡음 제거 필터링</vt:lpstr>
      <vt:lpstr>1. 잡음 제거 필터링</vt:lpstr>
      <vt:lpstr>1. 잡음 제거 필터링</vt:lpstr>
      <vt:lpstr>1. 잡음 제거 필터링</vt:lpstr>
      <vt:lpstr>1. 잡음 제거 필터링</vt:lpstr>
      <vt:lpstr>1. 잡음 제거 필터링</vt:lpstr>
      <vt:lpstr>1. 잡음 제거 필터링</vt:lpstr>
      <vt:lpstr>1. 잡음 제거 필터링</vt:lpstr>
      <vt:lpstr>1. 잡음 제거 필터링</vt:lpstr>
      <vt:lpstr>1. 잡음 제거 필터링</vt:lpstr>
      <vt:lpstr>2. 양방향 필터</vt:lpstr>
      <vt:lpstr>2. 양방향 필터</vt:lpstr>
      <vt:lpstr>2. 양방향 필터</vt:lpstr>
      <vt:lpstr>2. 양방향 필터</vt:lpstr>
      <vt:lpstr>2. 양방향 필터</vt:lpstr>
      <vt:lpstr>2. 양방향 필터</vt:lpstr>
      <vt:lpstr>2. 양방향 필터</vt:lpstr>
      <vt:lpstr>2. 양방향 필터</vt:lpstr>
      <vt:lpstr>2. 양방향 필터</vt:lpstr>
      <vt:lpstr>2. 양방향 필터</vt:lpstr>
      <vt:lpstr>3. 미디언 필터</vt:lpstr>
      <vt:lpstr>3. 미디언 필터</vt:lpstr>
      <vt:lpstr>3. 미디언 필터</vt:lpstr>
      <vt:lpstr>3. 미디언 필터</vt:lpstr>
      <vt:lpstr>3. 미디언 필터</vt:lpstr>
      <vt:lpstr>3. 미디언 필터</vt:lpstr>
      <vt:lpstr>3. 미디언 필터</vt:lpstr>
      <vt:lpstr>3. 미디언 필터</vt:lpstr>
      <vt:lpstr>3. 미디언 필터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591</cp:revision>
  <cp:lastPrinted>2016-08-10T06:58:55Z</cp:lastPrinted>
  <dcterms:created xsi:type="dcterms:W3CDTF">2013-04-05T19:58:06Z</dcterms:created>
  <dcterms:modified xsi:type="dcterms:W3CDTF">2019-04-30T06:24:35Z</dcterms:modified>
</cp:coreProperties>
</file>